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9"/>
  </p:notesMasterIdLst>
  <p:sldIdLst>
    <p:sldId id="256" r:id="rId4"/>
    <p:sldId id="311" r:id="rId5"/>
    <p:sldId id="314" r:id="rId6"/>
    <p:sldId id="258" r:id="rId7"/>
    <p:sldId id="293" r:id="rId8"/>
    <p:sldId id="259" r:id="rId9"/>
    <p:sldId id="295" r:id="rId10"/>
    <p:sldId id="260" r:id="rId11"/>
    <p:sldId id="261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262" r:id="rId22"/>
    <p:sldId id="307" r:id="rId23"/>
    <p:sldId id="308" r:id="rId24"/>
    <p:sldId id="305" r:id="rId25"/>
    <p:sldId id="306" r:id="rId26"/>
    <p:sldId id="313" r:id="rId27"/>
    <p:sldId id="30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C7A908-20C0-4C1D-A105-87E877D36C3C}" v="5" dt="2018-08-05T21:30:17.356"/>
    <p1510:client id="{15171E3B-11EA-CA8D-9560-BED1E643A249}" v="28" dt="2018-08-05T21:21:08.816"/>
    <p1510:client id="{1FAFA93A-D3F3-C4E2-C0D8-BDB9F4085EC0}" v="45" dt="2018-08-05T21:39:59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8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6DA235B-3D2D-419F-A3E8-A6150882F86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2DDA01D1-1F4E-42DC-ABA6-AF8324515053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A7C18A8-38ED-46CC-B43D-B1ECBE0D35E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561328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A7C18A8-38ED-46CC-B43D-B1ECBE0D35ED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2184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42BF021-3924-41AD-8062-3F253AD9F3B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442BF021-3924-41AD-8062-3F253AD9F3B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8817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79944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59716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14756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768564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68564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14756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948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152280"/>
            <a:ext cx="10058040" cy="4944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9716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79944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79944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59716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14756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768564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768564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14756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948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152280"/>
            <a:ext cx="10058040" cy="4944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9716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79944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79944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59716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094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14756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7685640" y="137160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768564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14756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9480" y="3799440"/>
            <a:ext cx="336924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152280"/>
            <a:ext cx="10058040" cy="4944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094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4647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971680" y="379944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971680" y="1371600"/>
            <a:ext cx="510660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799440"/>
            <a:ext cx="10464480" cy="2216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 hidden="1"/>
          <p:cNvSpPr/>
          <p:nvPr/>
        </p:nvSpPr>
        <p:spPr>
          <a:xfrm>
            <a:off x="0" y="6248520"/>
            <a:ext cx="12191760" cy="6091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2" hidden="1"/>
          <p:cNvSpPr/>
          <p:nvPr/>
        </p:nvSpPr>
        <p:spPr>
          <a:xfrm>
            <a:off x="0" y="0"/>
            <a:ext cx="12191760" cy="1218960"/>
          </a:xfrm>
          <a:prstGeom prst="rect">
            <a:avLst/>
          </a:prstGeom>
          <a:solidFill>
            <a:srgbClr val="AF000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" name="Picture 11"/>
          <p:cNvPicPr/>
          <p:nvPr/>
        </p:nvPicPr>
        <p:blipFill>
          <a:blip r:embed="rId14"/>
          <a:stretch/>
        </p:blipFill>
        <p:spPr>
          <a:xfrm>
            <a:off x="11049120" y="304920"/>
            <a:ext cx="756720" cy="1323360"/>
          </a:xfrm>
          <a:prstGeom prst="rect">
            <a:avLst/>
          </a:prstGeom>
          <a:ln>
            <a:noFill/>
          </a:ln>
        </p:spPr>
      </p:pic>
      <p:sp>
        <p:nvSpPr>
          <p:cNvPr id="3" name="CustomShape 3"/>
          <p:cNvSpPr/>
          <p:nvPr/>
        </p:nvSpPr>
        <p:spPr>
          <a:xfrm>
            <a:off x="0" y="6324480"/>
            <a:ext cx="12191760" cy="53316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0" y="0"/>
            <a:ext cx="12191760" cy="1194120"/>
          </a:xfrm>
          <a:prstGeom prst="rect">
            <a:avLst/>
          </a:prstGeom>
          <a:solidFill>
            <a:srgbClr val="AF000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812880" y="3733920"/>
            <a:ext cx="10566000" cy="12189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F0000"/>
                </a:solidFill>
                <a:latin typeface="Times New Roman"/>
                <a:ea typeface="Roboto Slab"/>
              </a:rPr>
              <a:t>Click here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Picture 9"/>
          <p:cNvPicPr/>
          <p:nvPr/>
        </p:nvPicPr>
        <p:blipFill>
          <a:blip r:embed="rId15"/>
          <a:stretch/>
        </p:blipFill>
        <p:spPr>
          <a:xfrm>
            <a:off x="4199040" y="574560"/>
            <a:ext cx="3590640" cy="2889360"/>
          </a:xfrm>
          <a:prstGeom prst="rect">
            <a:avLst/>
          </a:prstGeom>
          <a:ln>
            <a:noFill/>
          </a:ln>
        </p:spPr>
      </p:pic>
      <p:sp>
        <p:nvSpPr>
          <p:cNvPr id="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6248520"/>
            <a:ext cx="12191760" cy="6091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91760" cy="1218960"/>
          </a:xfrm>
          <a:prstGeom prst="rect">
            <a:avLst/>
          </a:prstGeom>
          <a:solidFill>
            <a:srgbClr val="AF000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" name="Picture 11"/>
          <p:cNvPicPr/>
          <p:nvPr/>
        </p:nvPicPr>
        <p:blipFill>
          <a:blip r:embed="rId14"/>
          <a:stretch/>
        </p:blipFill>
        <p:spPr>
          <a:xfrm>
            <a:off x="11049120" y="304920"/>
            <a:ext cx="756720" cy="1323360"/>
          </a:xfrm>
          <a:prstGeom prst="rect">
            <a:avLst/>
          </a:prstGeom>
          <a:ln>
            <a:noFill/>
          </a:ln>
        </p:spPr>
      </p:pic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371600"/>
            <a:ext cx="10464480" cy="464796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Edit Master text styles</a:t>
            </a: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Second level</a:t>
            </a: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Third level</a:t>
            </a: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Fourth level</a:t>
            </a: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Fifth level</a:t>
            </a:r>
          </a:p>
        </p:txBody>
      </p:sp>
      <p:sp>
        <p:nvSpPr>
          <p:cNvPr id="48" name="PlaceHolder 4"/>
          <p:cNvSpPr>
            <a:spLocks noGrp="1"/>
          </p:cNvSpPr>
          <p:nvPr>
            <p:ph type="dt"/>
          </p:nvPr>
        </p:nvSpPr>
        <p:spPr>
          <a:xfrm>
            <a:off x="8305920" y="6324480"/>
            <a:ext cx="12189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58766DC9-B7AD-4154-A1BC-DEE40B17508B}" type="datetime">
              <a:rPr lang="en-US" sz="1200" b="0" strike="noStrike" spc="-1">
                <a:solidFill>
                  <a:srgbClr val="FFFFFF"/>
                </a:solidFill>
                <a:latin typeface="Times New Roman"/>
              </a:rPr>
              <a:t>8/7/2018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ftr"/>
          </p:nvPr>
        </p:nvSpPr>
        <p:spPr>
          <a:xfrm>
            <a:off x="609480" y="637056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9855360" y="6324480"/>
            <a:ext cx="18284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513F751-0322-4BF2-9F50-F2DFC51DE734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title"/>
          </p:nvPr>
        </p:nvSpPr>
        <p:spPr>
          <a:xfrm>
            <a:off x="609480" y="152280"/>
            <a:ext cx="10058040" cy="106632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Times New Roman"/>
                <a:ea typeface="Roboto Slab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6248520"/>
            <a:ext cx="12191760" cy="60912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/>
          <p:cNvSpPr/>
          <p:nvPr/>
        </p:nvSpPr>
        <p:spPr>
          <a:xfrm>
            <a:off x="0" y="0"/>
            <a:ext cx="12191760" cy="1218960"/>
          </a:xfrm>
          <a:prstGeom prst="rect">
            <a:avLst/>
          </a:prstGeom>
          <a:solidFill>
            <a:srgbClr val="AF0000"/>
          </a:solidFill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" name="Picture 11"/>
          <p:cNvPicPr/>
          <p:nvPr/>
        </p:nvPicPr>
        <p:blipFill>
          <a:blip r:embed="rId14"/>
          <a:stretch/>
        </p:blipFill>
        <p:spPr>
          <a:xfrm>
            <a:off x="11049120" y="304920"/>
            <a:ext cx="756720" cy="1323360"/>
          </a:xfrm>
          <a:prstGeom prst="rect">
            <a:avLst/>
          </a:prstGeom>
          <a:ln>
            <a:noFill/>
          </a:ln>
        </p:spPr>
      </p:pic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8305920" y="6324480"/>
            <a:ext cx="1218960" cy="36468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fld id="{A1B0BD9D-DEF9-42FE-B458-6AAF2B64E022}" type="datetime">
              <a:rPr lang="en-US" sz="1200" b="0" strike="noStrike" spc="-1">
                <a:solidFill>
                  <a:srgbClr val="FFFFFF"/>
                </a:solidFill>
                <a:latin typeface="Times New Roman"/>
              </a:rPr>
              <a:t>8/7/2018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609480" y="6370560"/>
            <a:ext cx="38602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9855360" y="6324480"/>
            <a:ext cx="18284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9E80D294-854B-4269-996B-80479AC28788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Times New Roman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Times New Roman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2057400" y="3350880"/>
            <a:ext cx="7924320" cy="72180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spc="-1">
                <a:solidFill>
                  <a:srgbClr val="AF0000"/>
                </a:solidFill>
                <a:latin typeface="Times New Roman"/>
                <a:ea typeface="Roboto Slab"/>
              </a:rPr>
              <a:t>CSCI </a:t>
            </a:r>
            <a:r>
              <a:rPr lang="en-US" sz="3600" b="1" spc="-1">
                <a:solidFill>
                  <a:srgbClr val="AF0000"/>
                </a:solidFill>
                <a:latin typeface="Times New Roman"/>
                <a:ea typeface="Roboto Slab"/>
              </a:rPr>
              <a:t>680</a:t>
            </a:r>
            <a:endParaRPr lang="en-US" sz="3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2743200" y="4290480"/>
            <a:ext cx="6552720" cy="2180160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algn="ctr"/>
            <a:r>
              <a:rPr lang="en-US" sz="2400" b="1" spc="-1">
                <a:solidFill>
                  <a:srgbClr val="404040"/>
                </a:solidFill>
                <a:latin typeface="Liberation Serif"/>
              </a:rPr>
              <a:t>SWING DRAG AND DROP AND DATA TRANSFER, INTRODUCTION </a:t>
            </a:r>
            <a:r>
              <a:rPr lang="en-US" sz="2400" b="1" spc="-1">
                <a:solidFill>
                  <a:srgbClr val="000000"/>
                </a:solidFill>
                <a:latin typeface="Liberation Serif"/>
              </a:rPr>
              <a:t>WITH</a:t>
            </a:r>
            <a:r>
              <a:rPr lang="en-US" sz="2400" b="1" spc="-1">
                <a:solidFill>
                  <a:srgbClr val="404040"/>
                </a:solidFill>
                <a:latin typeface="Liberation Serif"/>
              </a:rPr>
              <a:t> LIVE EXAMPLES</a:t>
            </a:r>
            <a:endParaRPr lang="en-US"/>
          </a:p>
          <a:p>
            <a:pPr algn="ctr">
              <a:lnSpc>
                <a:spcPct val="100000"/>
              </a:lnSpc>
              <a:spcBef>
                <a:spcPts val="479"/>
              </a:spcBef>
            </a:pPr>
            <a:endParaRPr lang="en-US" sz="2400" b="1" strike="noStrike" spc="-1">
              <a:solidFill>
                <a:srgbClr val="404040"/>
              </a:solidFill>
              <a:latin typeface="Times New Roman"/>
              <a:cs typeface="Times New Roman"/>
            </a:endParaRPr>
          </a:p>
          <a:p>
            <a:pPr algn="ctr">
              <a:spcBef>
                <a:spcPts val="340"/>
              </a:spcBef>
            </a:pPr>
            <a:r>
              <a:rPr lang="en-US" sz="1700" b="1" spc="-1">
                <a:solidFill>
                  <a:srgbClr val="404040"/>
                </a:solidFill>
                <a:latin typeface="Times New Roman"/>
              </a:rPr>
              <a:t>Michele </a:t>
            </a:r>
            <a:r>
              <a:rPr lang="en-US" sz="1700" b="1" spc="-1" err="1">
                <a:solidFill>
                  <a:srgbClr val="404040"/>
                </a:solidFill>
                <a:latin typeface="Times New Roman"/>
              </a:rPr>
              <a:t>Fattoruso</a:t>
            </a:r>
            <a:endParaRPr lang="en-US" sz="1700" b="0" strike="noStrike" spc="-1" err="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201"/>
              </a:spcBef>
            </a:pPr>
            <a:endParaRPr lang="en-US" sz="17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D5F6D9-0C2A-47D6-B62C-585A9C03DB16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728720" y="1278103"/>
            <a:ext cx="8557920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1"/>
            <a:endParaRPr lang="en-US" sz="2400" spc="-1">
              <a:latin typeface="Times New Roman"/>
              <a:cs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860120" y="21528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Sample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implementations of the export methods</a:t>
            </a:r>
            <a:endParaRPr lang="en-US" b="1">
              <a:cs typeface="Arial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9050B2-3F0E-485A-9734-AA39D858C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943" y="1651212"/>
            <a:ext cx="10744200" cy="41869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E1F9B-9FF3-4A2A-A165-86A7560F2D69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05006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728720" y="1278103"/>
            <a:ext cx="8557920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lnSpc>
                <a:spcPct val="150000"/>
              </a:lnSpc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canImport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TransferHandler.TransferSupport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) 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US" sz="2400" spc="-1">
                <a:solidFill>
                  <a:srgbClr val="000000"/>
                </a:solidFill>
                <a:latin typeface="Times New Roman"/>
              </a:rPr>
              <a:t>This method is called repeatedly during a drag gesture and returns true if the area below the cursor can accept the transfer, or false if the transfer will be rejected. 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ct val="150000"/>
              </a:lnSpc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importData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TransferHandler.TransferSupport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)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</a:rPr>
              <a:t>This method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is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called on a successful drop (or paste) and initiates the transfer of data to the target component. This method returns true if the </a:t>
            </a:r>
            <a:r>
              <a:rPr lang="en-US" sz="2400" spc="-1">
                <a:latin typeface="Times New Roman"/>
                <a:cs typeface="Times New Roman"/>
              </a:rPr>
              <a:t>import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 was successful and false otherwise.</a:t>
            </a:r>
            <a:endParaRPr lang="en-US">
              <a:cs typeface="Arial"/>
            </a:endParaRPr>
          </a:p>
          <a:p>
            <a:pPr>
              <a:spcBef>
                <a:spcPts val="479"/>
              </a:spcBef>
              <a:buClr>
                <a:srgbClr val="000000"/>
              </a:buClr>
            </a:pPr>
            <a:endParaRPr lang="en-US" sz="2400" spc="-1">
              <a:latin typeface="Times New Roman"/>
              <a:cs typeface="Times New Roman"/>
            </a:endParaRPr>
          </a:p>
          <a:p>
            <a:pPr marL="742950" lvl="1" indent="-28511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endParaRPr lang="en-US" sz="2400" b="1" i="1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860120" y="21528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The </a:t>
            </a:r>
            <a:r>
              <a:rPr lang="en-US" sz="3600" b="1" spc="-1" err="1">
                <a:solidFill>
                  <a:srgbClr val="FFFFFF"/>
                </a:solidFill>
                <a:latin typeface="Times New Roman"/>
                <a:cs typeface="Times New Roman"/>
              </a:rPr>
              <a:t>TransferHandler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methods for importing data</a:t>
            </a:r>
            <a:endParaRPr lang="en-US"/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A3156-C7D7-4BE7-8ED8-EEE2EE0F4458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0889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728720" y="1278103"/>
            <a:ext cx="8557920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1"/>
            <a:endParaRPr lang="en-US" sz="2400" spc="-1">
              <a:latin typeface="Times New Roman"/>
              <a:cs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860120" y="21528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Sample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implementations of the import methods</a:t>
            </a:r>
            <a:endParaRPr lang="en-US" b="1" err="1">
              <a:cs typeface="Arial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A6A72DF-FA49-4DA3-8259-925BCD6E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8623"/>
            <a:ext cx="10765971" cy="4094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6D388C-A6D1-411C-ABCA-A61290D972C0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925848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728720" y="1278103"/>
            <a:ext cx="8557920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1"/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public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boolean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importData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TransferSupport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 supp) {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if (!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canImport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(sup)) {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     return false;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}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// Fetch the Transferable and its data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Transferable t =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supp.getTransferable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();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String data =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t.getTransferData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stringFlavor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);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// Fetch the drop location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DropLocation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 loc =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supp.getDropLocation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();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// Insert the data at this location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</a:t>
            </a:r>
            <a:r>
              <a:rPr lang="en-US" sz="2000" spc="-1" err="1">
                <a:solidFill>
                  <a:srgbClr val="000000"/>
                </a:solidFill>
                <a:latin typeface="Times New Roman"/>
                <a:cs typeface="Times New Roman"/>
              </a:rPr>
              <a:t>insertAt</a:t>
            </a: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(loc, data);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    return true;</a:t>
            </a:r>
            <a:b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2000" spc="-1">
                <a:solidFill>
                  <a:srgbClr val="000000"/>
                </a:solidFill>
                <a:latin typeface="Times New Roman"/>
                <a:cs typeface="Times New Roman"/>
              </a:rPr>
              <a:t>}</a:t>
            </a:r>
            <a:endParaRPr lang="en-US" sz="2000">
              <a:cs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860120" y="21528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Sample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implementations of the import methods</a:t>
            </a:r>
            <a:endParaRPr lang="en-US" b="1" err="1">
              <a:cs typeface="Arial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09375F1-E44C-47E5-8414-3A83FECFC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7" y="1278258"/>
            <a:ext cx="10700657" cy="49219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A10CAD-21ED-4B73-9954-0500B46C8D25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27374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717834" y="1158360"/>
            <a:ext cx="8557920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>
              <a:buClr>
                <a:srgbClr val="000000"/>
              </a:buClr>
            </a:pPr>
            <a:r>
              <a:rPr lang="en-US" sz="2400" b="1" spc="-1" err="1">
                <a:latin typeface="Times New Roman"/>
                <a:cs typeface="Times New Roman"/>
              </a:rPr>
              <a:t>setDropMode</a:t>
            </a:r>
            <a:r>
              <a:rPr lang="en-US" sz="2400" b="1" spc="-1">
                <a:latin typeface="Times New Roman"/>
                <a:cs typeface="Times New Roman"/>
              </a:rPr>
              <a:t> </a:t>
            </a:r>
            <a:r>
              <a:rPr lang="en-US" sz="2400" spc="-1">
                <a:latin typeface="Times New Roman"/>
                <a:cs typeface="Times New Roman"/>
              </a:rPr>
              <a:t>method supports the following drop modes.</a:t>
            </a:r>
            <a:endParaRPr lang="en-US">
              <a:latin typeface="Arial"/>
              <a:cs typeface="Arial"/>
            </a:endParaRPr>
          </a:p>
          <a:p>
            <a:pPr>
              <a:buClr>
                <a:srgbClr val="000000"/>
              </a:buClr>
            </a:pPr>
            <a:endParaRPr lang="en-US" sz="2400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DropMode.USE_SELECTION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. (Default) 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On a drop the selected item shifts to the drop location.</a:t>
            </a:r>
          </a:p>
          <a:p>
            <a:pPr algn="ctr">
              <a:lnSpc>
                <a:spcPct val="150000"/>
              </a:lnSpc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DropMode.ON</a:t>
            </a:r>
            <a:endParaRPr lang="en-US" err="1">
              <a:cs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This mode can be used to drop on top of existing list items.</a:t>
            </a:r>
            <a:endParaRPr lang="en-US">
              <a:cs typeface="Arial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DropMode.INSERT</a:t>
            </a: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Restrict to selecting the space between existing list items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lnSpc>
                <a:spcPct val="150000"/>
              </a:lnSpc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DropMode.ON_OR_INSERT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is a combination of the ON and INSERT modes.</a:t>
            </a:r>
            <a:endParaRPr lang="en-US">
              <a:cs typeface="Arial"/>
            </a:endParaRPr>
          </a:p>
          <a:p>
            <a:pPr algn="ctr">
              <a:buClr>
                <a:srgbClr val="000000"/>
              </a:buClr>
            </a:pPr>
            <a:endParaRPr lang="en-US" sz="2400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742950" lvl="1" indent="-285115"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endParaRPr lang="en-US" sz="2400" b="1" i="1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783920" y="-2434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How do you want the drop location to be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interpreted?</a:t>
            </a:r>
            <a:endParaRPr lang="en-US" b="1">
              <a:cs typeface="Arial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7C04C-71E4-4302-9CAC-C6B4118F00A4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0787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 txBox="1"/>
          <p:nvPr/>
        </p:nvSpPr>
        <p:spPr>
          <a:xfrm>
            <a:off x="1783920" y="-2434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How the different drop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works</a:t>
            </a:r>
            <a:endParaRPr lang="en-US"/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95B5B4-B592-4DC1-9DFE-A17615218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371" y="1274721"/>
            <a:ext cx="5301343" cy="4493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7E9C6F-EA4F-49C9-833B-57F2C8B09708}"/>
              </a:ext>
            </a:extLst>
          </p:cNvPr>
          <p:cNvSpPr txBox="1"/>
          <p:nvPr/>
        </p:nvSpPr>
        <p:spPr>
          <a:xfrm>
            <a:off x="2830286" y="5725886"/>
            <a:ext cx="60960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DropDemo</a:t>
            </a:r>
            <a:r>
              <a:rPr lang="en-US" dirty="0">
                <a:cs typeface="Arial"/>
              </a:rPr>
              <a:t>/DropDemo.java:57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A8C11-234F-4550-AA4F-46443BC7018A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402642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010263" y="1060389"/>
            <a:ext cx="9439662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marL="342900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latin typeface="Times New Roman"/>
                <a:cs typeface="Times New Roman"/>
              </a:rPr>
              <a:t>Every drag source (Java based or otherwise) advertises the set of actions it supports when exporting data. </a:t>
            </a:r>
            <a:endParaRPr lang="en-US" sz="2400" b="1" i="1" spc="-1">
              <a:latin typeface="Times New Roman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latin typeface="Times New Roman"/>
                <a:cs typeface="Times New Roman"/>
              </a:rPr>
              <a:t>If it supports data being copied, it advertises the </a:t>
            </a:r>
            <a:r>
              <a:rPr lang="en-US" sz="2400" b="1" spc="-1">
                <a:latin typeface="Times New Roman"/>
                <a:cs typeface="Times New Roman"/>
              </a:rPr>
              <a:t>COPY </a:t>
            </a:r>
            <a:r>
              <a:rPr lang="en-US" sz="2400" spc="-1">
                <a:latin typeface="Times New Roman"/>
                <a:cs typeface="Times New Roman"/>
              </a:rPr>
              <a:t>action</a:t>
            </a:r>
            <a:endParaRPr lang="en-US" sz="2400" b="1" i="1" spc="-1">
              <a:latin typeface="Times New Roman"/>
              <a:cs typeface="Times New Roman"/>
            </a:endParaRPr>
          </a:p>
          <a:p>
            <a:pPr lvl="2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latin typeface="Times New Roman"/>
                <a:cs typeface="Times New Roman"/>
              </a:rPr>
              <a:t>if it supports data being moved from it, then it advertises the </a:t>
            </a:r>
            <a:r>
              <a:rPr lang="en-US" sz="2400" b="1" spc="-1">
                <a:latin typeface="Times New Roman"/>
                <a:cs typeface="Times New Roman"/>
              </a:rPr>
              <a:t>MOVE </a:t>
            </a:r>
            <a:r>
              <a:rPr lang="en-US" sz="2400" spc="-1">
                <a:latin typeface="Times New Roman"/>
                <a:cs typeface="Times New Roman"/>
              </a:rPr>
              <a:t>action.</a:t>
            </a:r>
            <a:endParaRPr lang="en-US" sz="2400" b="1" i="1" spc="-1">
              <a:latin typeface="Times New Roman"/>
              <a:cs typeface="Times New Roman"/>
            </a:endParaRPr>
          </a:p>
          <a:p>
            <a:pPr marL="342900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latin typeface="Times New Roman"/>
                <a:cs typeface="Times New Roman"/>
              </a:rPr>
              <a:t>For Swing components, the source actions are advertised through the </a:t>
            </a:r>
            <a:r>
              <a:rPr lang="en-US" sz="2400" b="1" spc="-1" err="1">
                <a:latin typeface="Times New Roman"/>
                <a:cs typeface="Times New Roman"/>
              </a:rPr>
              <a:t>getSourceActions</a:t>
            </a:r>
            <a:r>
              <a:rPr lang="en-US" sz="2400" spc="-1">
                <a:latin typeface="Times New Roman"/>
                <a:cs typeface="Times New Roman"/>
              </a:rPr>
              <a:t> method.</a:t>
            </a:r>
          </a:p>
          <a:p>
            <a:pPr marL="342900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latin typeface="Times New Roman"/>
                <a:cs typeface="Times New Roman"/>
              </a:rPr>
              <a:t>In the </a:t>
            </a:r>
            <a:r>
              <a:rPr lang="en-US" sz="2400" b="1" spc="-1" err="1">
                <a:latin typeface="Times New Roman"/>
                <a:cs typeface="Times New Roman"/>
              </a:rPr>
              <a:t>canImport</a:t>
            </a:r>
            <a:r>
              <a:rPr lang="en-US" sz="2400" b="1" spc="-1">
                <a:latin typeface="Times New Roman"/>
                <a:cs typeface="Times New Roman"/>
              </a:rPr>
              <a:t> </a:t>
            </a:r>
            <a:r>
              <a:rPr lang="en-US" sz="2400" spc="-1">
                <a:latin typeface="Times New Roman"/>
                <a:cs typeface="Times New Roman"/>
              </a:rPr>
              <a:t>method, the target's </a:t>
            </a:r>
            <a:r>
              <a:rPr lang="en-US" sz="2400" spc="-1" err="1">
                <a:latin typeface="Times New Roman"/>
                <a:cs typeface="Times New Roman"/>
              </a:rPr>
              <a:t>TransferHandler</a:t>
            </a:r>
            <a:r>
              <a:rPr lang="en-US" sz="2400" spc="-1">
                <a:latin typeface="Times New Roman"/>
                <a:cs typeface="Times New Roman"/>
              </a:rPr>
              <a:t> decides whether to accept the incoming data. </a:t>
            </a:r>
          </a:p>
          <a:p>
            <a:pPr marL="457835" lvl="1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</a:pPr>
            <a:endParaRPr lang="en-US" sz="2400" spc="-1">
              <a:latin typeface="Times New Roman"/>
              <a:cs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783920" y="-2434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how you want the drop location to be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interpreted</a:t>
            </a:r>
            <a:endParaRPr lang="en-US" b="1"/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 dirty="0">
                <a:solidFill>
                  <a:srgbClr val="FFFFFF"/>
                </a:solidFill>
                <a:latin typeface="Times New Roman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971992-1B59-4DC7-860F-9245889D6B6B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78508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 txBox="1"/>
          <p:nvPr/>
        </p:nvSpPr>
        <p:spPr>
          <a:xfrm>
            <a:off x="1783920" y="-2434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479"/>
              </a:spcBef>
            </a:pPr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An implementation that explicitly chooses the COPY action, </a:t>
            </a:r>
            <a:endParaRPr lang="en-US" sz="3600" b="1" spc="-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A90153-63B5-4C49-BF35-F752A723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3" y="1225266"/>
            <a:ext cx="8164286" cy="4951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718217-2911-4620-BE84-2C21959D49C4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35086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 txBox="1"/>
          <p:nvPr/>
        </p:nvSpPr>
        <p:spPr>
          <a:xfrm>
            <a:off x="1783920" y="-2434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Drop Action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demo</a:t>
            </a:r>
            <a:endParaRPr lang="en-US"/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C922AB-DC85-4C7B-9E82-94EDE872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72" y="1297842"/>
            <a:ext cx="4180115" cy="45671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5DACEE-4AFD-4DDC-8604-7105CAAA978E}"/>
              </a:ext>
            </a:extLst>
          </p:cNvPr>
          <p:cNvSpPr txBox="1"/>
          <p:nvPr/>
        </p:nvSpPr>
        <p:spPr>
          <a:xfrm>
            <a:off x="2253343" y="5823857"/>
            <a:ext cx="66076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ChooseDropActionDemo.</a:t>
            </a:r>
            <a:r>
              <a:rPr lang="en-US" dirty="0">
                <a:cs typeface="Arial"/>
              </a:rPr>
              <a:t>java:132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2A82D-CC3C-4302-9732-41EA650D71BE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00003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1856160" y="1398240"/>
            <a:ext cx="8334720" cy="4659840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Can we just move strings with a TransferHandler</a:t>
            </a:r>
            <a:endParaRPr lang="en-US" sz="2800" b="0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856160" y="19836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So,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What?</a:t>
            </a:r>
            <a:endParaRPr lang="en-US"/>
          </a:p>
        </p:txBody>
      </p:sp>
      <p:sp>
        <p:nvSpPr>
          <p:cNvPr id="208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3DD25FE-8428-4A17-8631-7C2DCC83C276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72107812-E660-4234-8DF2-DF410EC80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96" y="2148567"/>
            <a:ext cx="3976008" cy="39760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030CFD-30F0-4EE8-87DB-931FAEFFB98A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1191961" y="1334245"/>
            <a:ext cx="9819925" cy="4704035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835" lvl="1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cs typeface="Times New Roman"/>
              </a:rPr>
              <a:t>Drag and Drop is a pointing device gesture in which the user selects a virtual object by “grabbing” it and dragging it to a different location or onto another virtual object.</a:t>
            </a:r>
            <a:endParaRPr lang="en-US" sz="2400" b="1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835" lvl="1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2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b="1" strike="noStrike" spc="-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1649160" y="286200"/>
            <a:ext cx="8202600" cy="103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What is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Drag &amp; Drop</a:t>
            </a:r>
            <a:endParaRPr lang="en-US"/>
          </a:p>
        </p:txBody>
      </p:sp>
      <p:sp>
        <p:nvSpPr>
          <p:cNvPr id="186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BA8CA650-BF79-49F0-8EE3-3FA0F8C8E0CB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7D99C-36B1-4806-9194-F2E37CE6DD0A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  <p:pic>
        <p:nvPicPr>
          <p:cNvPr id="3" name="Picture 3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8E4C1F98-2A3F-45AD-A8F3-7F9A47783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914" y="1277335"/>
            <a:ext cx="6335486" cy="31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029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930875" y="1398240"/>
            <a:ext cx="10011119" cy="4659840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 fontScale="85000" lnSpcReduction="20000"/>
          </a:bodyPr>
          <a:lstStyle/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The DataFlavor class allows you to specify the content type of your data. 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You need to specify a DataFlavor when fetching the data from the importData method.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Several flavor types are predefined for you:</a:t>
            </a:r>
            <a:endParaRPr lang="en-US">
              <a:cs typeface="Arial"/>
            </a:endParaRPr>
          </a:p>
          <a:p>
            <a:pPr marL="971550" lvl="1" indent="-51435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 </a:t>
            </a:r>
            <a:r>
              <a:rPr lang="en-US" sz="2800" b="1" spc="-1">
                <a:solidFill>
                  <a:srgbClr val="000000"/>
                </a:solidFill>
                <a:latin typeface="Times New Roman"/>
                <a:cs typeface="Times New Roman"/>
              </a:rPr>
              <a:t>imageFlavor </a:t>
            </a: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represents data in the java.awt.Image format. This is used when dragging image data. </a:t>
            </a:r>
            <a:endParaRPr lang="en-US">
              <a:cs typeface="Arial"/>
            </a:endParaRPr>
          </a:p>
          <a:p>
            <a:pPr marL="971550" lvl="1" indent="-51435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US" sz="2800" b="1" spc="-1">
                <a:solidFill>
                  <a:srgbClr val="000000"/>
                </a:solidFill>
                <a:latin typeface="Times New Roman"/>
                <a:cs typeface="Times New Roman"/>
              </a:rPr>
              <a:t>stringFlavor </a:t>
            </a: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represents data in the most basic form of text — java.lang.String. This is the most commonly used data flavor for most applications. </a:t>
            </a:r>
            <a:endParaRPr lang="en-US">
              <a:cs typeface="Arial"/>
            </a:endParaRPr>
          </a:p>
          <a:p>
            <a:pPr marL="971550" lvl="1" indent="-514350">
              <a:spcBef>
                <a:spcPts val="561"/>
              </a:spcBef>
              <a:buClr>
                <a:srgbClr val="000000"/>
              </a:buClr>
              <a:buAutoNum type="arabicPeriod"/>
            </a:pPr>
            <a:r>
              <a:rPr lang="en-US" sz="2800" b="1" spc="-1">
                <a:solidFill>
                  <a:srgbClr val="000000"/>
                </a:solidFill>
                <a:latin typeface="Times New Roman"/>
                <a:cs typeface="Times New Roman"/>
              </a:rPr>
              <a:t>javaFileListFlavor </a:t>
            </a: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represents java.io.File objects in a java.util.List format. </a:t>
            </a:r>
            <a:endParaRPr lang="en-US">
              <a:solidFill>
                <a:srgbClr val="FF0000"/>
              </a:solidFill>
              <a:cs typeface="Arial"/>
            </a:endParaRPr>
          </a:p>
          <a:p>
            <a:pPr lvl="1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lvl="1">
              <a:spcBef>
                <a:spcPts val="561"/>
              </a:spcBef>
              <a:buClr>
                <a:srgbClr val="000000"/>
              </a:buClr>
            </a:pPr>
            <a:r>
              <a:rPr lang="en-US" sz="2800" spc="-1">
                <a:solidFill>
                  <a:srgbClr val="FF0000"/>
                </a:solidFill>
                <a:latin typeface="Times New Roman"/>
                <a:cs typeface="Times New Roman"/>
              </a:rPr>
              <a:t>For most applications, this is all you need to know about data flavors</a:t>
            </a:r>
            <a:endParaRPr lang="en-US">
              <a:solidFill>
                <a:srgbClr val="FF0000"/>
              </a:solidFill>
              <a:cs typeface="Arial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856160" y="19836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 err="1">
                <a:solidFill>
                  <a:srgbClr val="FFFFFF"/>
                </a:solidFill>
                <a:latin typeface="Times New Roman"/>
                <a:cs typeface="Times New Roman"/>
              </a:rPr>
              <a:t>TransferHandler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is more than that</a:t>
            </a:r>
          </a:p>
        </p:txBody>
      </p:sp>
      <p:sp>
        <p:nvSpPr>
          <p:cNvPr id="208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3DD25FE-8428-4A17-8631-7C2DCC83C276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547C1-34A3-4D96-9885-AB3724A65815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852877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930875" y="1398240"/>
            <a:ext cx="10011119" cy="4659840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spc="-1">
                <a:solidFill>
                  <a:srgbClr val="000000"/>
                </a:solidFill>
                <a:latin typeface="Times New Roman"/>
                <a:cs typeface="Times New Roman"/>
              </a:rPr>
              <a:t>If you require a flavor other than these predefined types, you can create your own.</a:t>
            </a:r>
            <a:endParaRPr lang="en-US" sz="2800" spc="-1">
              <a:latin typeface="Times New Roman"/>
              <a:cs typeface="Times New Roman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Times New Roman"/>
              <a:cs typeface="Times New Roman"/>
            </a:endParaRPr>
          </a:p>
          <a:p>
            <a:pPr marL="457200" indent="-457200"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1856160" y="19836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What if I want more?</a:t>
            </a:r>
            <a:endParaRPr lang="en-US"/>
          </a:p>
        </p:txBody>
      </p:sp>
      <p:sp>
        <p:nvSpPr>
          <p:cNvPr id="208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3DD25FE-8428-4A17-8631-7C2DCC83C276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8292E7A-3D8C-41B9-9F2F-06509896E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184861"/>
            <a:ext cx="11397342" cy="11849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12F4DD-0526-49D4-80D8-BC81DBE224A0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2235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010263" y="1212789"/>
            <a:ext cx="9439662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marL="800100" lvl="1" indent="-3429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endParaRPr lang="en-US" sz="2400" spc="-1">
              <a:latin typeface="Times New Roman"/>
              <a:cs typeface="Times New Roman"/>
            </a:endParaRPr>
          </a:p>
          <a:p>
            <a:pPr marL="800100" lvl="1" indent="-34290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latin typeface="Times New Roman"/>
                <a:cs typeface="Times New Roman"/>
              </a:rPr>
              <a:t>We can also set a TransferHandler directly on a top-level container, such as </a:t>
            </a:r>
            <a:r>
              <a:rPr lang="en-US" sz="2400" spc="-1" err="1">
                <a:latin typeface="Times New Roman"/>
                <a:cs typeface="Times New Roman"/>
              </a:rPr>
              <a:t>JFrame</a:t>
            </a:r>
            <a:r>
              <a:rPr lang="en-US" sz="2400" spc="-1">
                <a:latin typeface="Times New Roman"/>
                <a:cs typeface="Times New Roman"/>
              </a:rPr>
              <a:t> and </a:t>
            </a:r>
            <a:r>
              <a:rPr lang="en-US" sz="2400" spc="-1" err="1">
                <a:latin typeface="Times New Roman"/>
                <a:cs typeface="Times New Roman"/>
              </a:rPr>
              <a:t>JDialog</a:t>
            </a:r>
            <a:r>
              <a:rPr lang="en-US" sz="2400" spc="-1">
                <a:latin typeface="Times New Roman"/>
                <a:cs typeface="Times New Roman"/>
              </a:rPr>
              <a:t>.</a:t>
            </a:r>
            <a:endParaRPr lang="en-US">
              <a:cs typeface="Arial"/>
            </a:endParaRPr>
          </a:p>
          <a:p>
            <a:pPr lvl="1">
              <a:lnSpc>
                <a:spcPct val="150000"/>
              </a:lnSpc>
              <a:buClr>
                <a:srgbClr val="000000"/>
              </a:buClr>
            </a:pPr>
            <a:endParaRPr lang="en-US" sz="2400" spc="-1">
              <a:latin typeface="Times New Roman"/>
              <a:cs typeface="Times New Roman"/>
            </a:endParaRPr>
          </a:p>
          <a:p>
            <a:pPr lvl="1">
              <a:lnSpc>
                <a:spcPct val="150000"/>
              </a:lnSpc>
              <a:buClr>
                <a:srgbClr val="000000"/>
              </a:buClr>
            </a:pPr>
            <a:r>
              <a:rPr lang="en-US" sz="2400" spc="-1">
                <a:latin typeface="Times New Roman"/>
                <a:cs typeface="Times New Roman"/>
              </a:rPr>
              <a:t>This is particularly useful for applications that import files, such as editors, IDEs, image manipulation programs</a:t>
            </a:r>
            <a:endParaRPr lang="en-US">
              <a:cs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381149" y="149966"/>
            <a:ext cx="7946211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TransferHandler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is for every JComponent</a:t>
            </a: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 dirty="0">
                <a:solidFill>
                  <a:srgbClr val="FFFFFF"/>
                </a:solidFill>
                <a:latin typeface="Times New Roman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94037-CF4B-49FF-94A1-95DE977E2F04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473852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 txBox="1"/>
          <p:nvPr/>
        </p:nvSpPr>
        <p:spPr>
          <a:xfrm>
            <a:off x="1783920" y="149966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JFrame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TransferHandler</a:t>
            </a: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 dirty="0">
                <a:solidFill>
                  <a:srgbClr val="FFFFFF"/>
                </a:solidFill>
                <a:latin typeface="Times New Roman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55E2AA34-0E4B-4573-B1A0-5FD481722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1220581"/>
            <a:ext cx="6150429" cy="4591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A3F074-C6D1-452C-9F04-626FD383FD78}"/>
              </a:ext>
            </a:extLst>
          </p:cNvPr>
          <p:cNvSpPr txBox="1"/>
          <p:nvPr/>
        </p:nvSpPr>
        <p:spPr>
          <a:xfrm>
            <a:off x="2808515" y="5812971"/>
            <a:ext cx="615042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TopLevelTransferHandlerDemo</a:t>
            </a:r>
            <a:r>
              <a:rPr lang="en-US" dirty="0">
                <a:cs typeface="Arial"/>
              </a:rPr>
              <a:t>.java:232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8839A-4204-474B-ACAD-EEF148CE55FA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005017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 txBox="1"/>
          <p:nvPr/>
        </p:nvSpPr>
        <p:spPr>
          <a:xfrm>
            <a:off x="1783920" y="149966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en-US" sz="5400" b="1" spc="-1">
                <a:solidFill>
                  <a:srgbClr val="FFFFFF"/>
                </a:solidFill>
                <a:latin typeface="Times New Roman"/>
                <a:cs typeface="Times New Roman"/>
              </a:rPr>
              <a:t>QUESTIONS??</a:t>
            </a:r>
            <a:endParaRPr lang="en-US" sz="5400">
              <a:cs typeface="Arial"/>
            </a:endParaRPr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 dirty="0">
                <a:solidFill>
                  <a:srgbClr val="FFFFFF"/>
                </a:solidFill>
                <a:latin typeface="Times New Roman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4071C-995D-4901-8A31-C959A4C9FFD9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  <p:pic>
        <p:nvPicPr>
          <p:cNvPr id="6" name="Picture 6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D9C94721-1C4C-4F79-9DB9-1CE7CBA6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5" y="1805668"/>
            <a:ext cx="11555185" cy="367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5170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2"/>
          <p:cNvSpPr txBox="1"/>
          <p:nvPr/>
        </p:nvSpPr>
        <p:spPr>
          <a:xfrm>
            <a:off x="1783920" y="149966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What I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used it for??</a:t>
            </a:r>
            <a:endParaRPr lang="en-US"/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 dirty="0">
                <a:solidFill>
                  <a:srgbClr val="FFFFFF"/>
                </a:solidFill>
                <a:latin typeface="Times New Roman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7810B622-286E-46DC-A9BF-4A8DDC22C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93" y="1282473"/>
            <a:ext cx="7571014" cy="491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79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451732" y="1334245"/>
            <a:ext cx="11289496" cy="4704035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cs typeface="Times New Roman"/>
              </a:rPr>
              <a:t>Is not found in all software, through it is a fast and easy-to-learn technique.</a:t>
            </a:r>
            <a:endParaRPr lang="en-US" sz="2400" b="1" spc="-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Times New Roman"/>
                <a:cs typeface="Times New Roman"/>
              </a:rPr>
              <a:t>Along with cut, copy and paste ( collectively called data transfer) are essential features of most applications.</a:t>
            </a:r>
          </a:p>
          <a:p>
            <a:pPr marL="800735" lvl="1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>
              <a:solidFill>
                <a:srgbClr val="FF0000"/>
              </a:solidFill>
              <a:latin typeface="Times New Roman"/>
              <a:cs typeface="Times New Roman"/>
            </a:endParaRPr>
          </a:p>
          <a:p>
            <a:pPr marL="800735" lvl="1" indent="-342900">
              <a:lnSpc>
                <a:spcPct val="2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b="1" strike="noStrike" spc="-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1649160" y="286200"/>
            <a:ext cx="8202600" cy="103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What is 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Drag &amp; Drop</a:t>
            </a:r>
            <a:endParaRPr lang="en-US"/>
          </a:p>
        </p:txBody>
      </p:sp>
      <p:sp>
        <p:nvSpPr>
          <p:cNvPr id="186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BA8CA650-BF79-49F0-8EE3-3FA0F8C8E0CB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57D99C-36B1-4806-9194-F2E37CE6DD0A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  <p:pic>
        <p:nvPicPr>
          <p:cNvPr id="4" name="Picture 3" descr="A picture containing sky, outdoor&#10;&#10;Description generated with high confidence">
            <a:extLst>
              <a:ext uri="{FF2B5EF4-FFF2-40B4-BE49-F238E27FC236}">
                <a16:creationId xmlns:a16="http://schemas.microsoft.com/office/drawing/2014/main" id="{C4C99C51-046C-4484-80D6-ECC99176C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914" y="1277335"/>
            <a:ext cx="6335486" cy="310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5320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1501731" y="1300423"/>
            <a:ext cx="8836200" cy="471492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marL="533400" indent="-532765">
              <a:lnSpc>
                <a:spcPct val="2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Technically speaking, all Swing components support drag and drop, as the data transfer mechanism is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build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 into every </a:t>
            </a:r>
            <a:r>
              <a:rPr lang="en-US" sz="2400" i="1" spc="-1" err="1">
                <a:solidFill>
                  <a:srgbClr val="000000"/>
                </a:solidFill>
                <a:latin typeface="Times New Roman"/>
                <a:cs typeface="Times New Roman"/>
              </a:rPr>
              <a:t>JComponent</a:t>
            </a:r>
            <a:endParaRPr lang="en-US" sz="2400" spc="-1" err="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533400" indent="-532765">
              <a:lnSpc>
                <a:spcPct val="2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Components like </a:t>
            </a:r>
            <a:r>
              <a:rPr lang="en-US" sz="2400" i="1" spc="-1" err="1">
                <a:solidFill>
                  <a:srgbClr val="000000"/>
                </a:solidFill>
                <a:latin typeface="Times New Roman"/>
                <a:cs typeface="Times New Roman"/>
              </a:rPr>
              <a:t>JColorChooser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400" i="1" spc="-1" err="1">
                <a:solidFill>
                  <a:srgbClr val="000000"/>
                </a:solidFill>
                <a:latin typeface="Times New Roman"/>
                <a:cs typeface="Times New Roman"/>
              </a:rPr>
              <a:t>JtextPane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400" i="1" spc="-1" err="1">
                <a:solidFill>
                  <a:srgbClr val="000000"/>
                </a:solidFill>
                <a:latin typeface="Times New Roman"/>
                <a:cs typeface="Times New Roman"/>
              </a:rPr>
              <a:t>JtextField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 recognize the drag gesture once the </a:t>
            </a:r>
            <a:r>
              <a:rPr lang="en-US" sz="2400" i="1" spc="-1" err="1">
                <a:solidFill>
                  <a:srgbClr val="000000"/>
                </a:solidFill>
                <a:latin typeface="Times New Roman"/>
                <a:cs typeface="Times New Roman"/>
              </a:rPr>
              <a:t>setDragEnabled</a:t>
            </a:r>
            <a:r>
              <a:rPr lang="en-US" sz="2400" i="1" spc="-1">
                <a:solidFill>
                  <a:srgbClr val="000000"/>
                </a:solidFill>
                <a:latin typeface="Times New Roman"/>
                <a:cs typeface="Times New Roman"/>
              </a:rPr>
              <a:t>(true)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 method is invoked on the component.</a:t>
            </a:r>
          </a:p>
          <a:p>
            <a:pPr marL="533400" indent="-532765">
              <a:lnSpc>
                <a:spcPct val="2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1853640" y="254520"/>
            <a:ext cx="8202600" cy="10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&amp;D in Java</a:t>
            </a:r>
            <a:endParaRPr lang="en-US"/>
          </a:p>
        </p:txBody>
      </p:sp>
      <p:sp>
        <p:nvSpPr>
          <p:cNvPr id="191" name="TextShape 5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ED2FCE2-9A70-4EAF-AC8D-74A4A5253B00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E9435C-41FB-45DB-BFD6-1DB45A00734C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3"/>
          <p:cNvSpPr/>
          <p:nvPr/>
        </p:nvSpPr>
        <p:spPr>
          <a:xfrm>
            <a:off x="1853640" y="254520"/>
            <a:ext cx="8202600" cy="103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D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&amp;D in Java</a:t>
            </a:r>
            <a:endParaRPr lang="en-US"/>
          </a:p>
        </p:txBody>
      </p:sp>
      <p:sp>
        <p:nvSpPr>
          <p:cNvPr id="191" name="TextShape 5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ED2FCE2-9A70-4EAF-AC8D-74A4A5253B00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890B44-047E-46EF-A900-4C8F871BC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086" y="1229179"/>
            <a:ext cx="7707085" cy="4954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B32D5C-8E9D-45DE-BE38-E1A0D36A76E0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999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713240" y="1324080"/>
            <a:ext cx="8573400" cy="48078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marL="343535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As its name suggests, the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TransferHandler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 provides an easy mechanism for transferring data to and from a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JComponent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endParaRPr lang="en-US">
              <a:cs typeface="Arial"/>
            </a:endParaRPr>
          </a:p>
          <a:p>
            <a:pPr marL="343535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Most components are provided with a default transfer handler.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marL="343535" indent="-342900"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You can create and install your own transfer handler on any component.</a:t>
            </a:r>
            <a:endParaRPr lang="en-US">
              <a:cs typeface="Arial"/>
            </a:endParaRPr>
          </a:p>
          <a:p>
            <a:pPr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</a:pPr>
            <a:endParaRPr lang="en-US" sz="2400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  <a:spcBef>
                <a:spcPts val="479"/>
              </a:spcBef>
              <a:buClr>
                <a:srgbClr val="000000"/>
              </a:buClr>
              <a:buFont typeface="Arial"/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There are three methods used to engage a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TransferHandler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 on a component:</a:t>
            </a:r>
            <a:endParaRPr lang="en-US">
              <a:cs typeface="Arial"/>
            </a:endParaRPr>
          </a:p>
          <a:p>
            <a:pPr marL="342900" indent="-342265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1713240" y="192240"/>
            <a:ext cx="8154000" cy="11318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The </a:t>
            </a:r>
            <a:r>
              <a:rPr lang="en-US" sz="3600" b="1" spc="-1" err="1">
                <a:solidFill>
                  <a:srgbClr val="FFFFFF"/>
                </a:solidFill>
                <a:latin typeface="Times New Roman"/>
              </a:rPr>
              <a:t>TransferHandler</a:t>
            </a:r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 Class</a:t>
            </a:r>
            <a:endParaRPr lang="en-US"/>
          </a:p>
        </p:txBody>
      </p:sp>
      <p:sp>
        <p:nvSpPr>
          <p:cNvPr id="195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01DB83-6BE8-4E69-8F4E-57982B5E0C89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BE9612-836C-4E71-B947-0A54780C3938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1713240" y="1324080"/>
            <a:ext cx="8573400" cy="4807800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setDragEnabled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boolean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r>
              <a:rPr lang="en-US" sz="2400" b="1" spc="-1">
                <a:latin typeface="Times New Roman"/>
                <a:cs typeface="Times New Roman"/>
              </a:rPr>
              <a:t> - BasicDnD:260</a:t>
            </a:r>
            <a:endParaRPr lang="en-US" b="1">
              <a:cs typeface="Arial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turns on drag support. (The default is false.) This method is defined on each component that supports the drag gesture; </a:t>
            </a: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endParaRPr lang="en-US" sz="2400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setDropMode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DropMode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) -</a:t>
            </a:r>
            <a:r>
              <a:rPr lang="en-US" sz="2400" b="1" spc="-1">
                <a:latin typeface="Times New Roman"/>
                <a:cs typeface="Times New Roman"/>
              </a:rPr>
              <a:t> BasicDnD:196</a:t>
            </a:r>
            <a:endParaRPr lang="en-US" b="1">
              <a:cs typeface="Arial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configures how drop locations are determined. This method is defined for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JList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JTable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, and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JTree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; </a:t>
            </a: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endParaRPr lang="en-US" sz="2400" spc="-1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setTransferHandler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  <a:cs typeface="Times New Roman"/>
              </a:rPr>
              <a:t>TransferHandler</a:t>
            </a:r>
            <a:r>
              <a:rPr lang="en-US" sz="2400" b="1" spc="-1">
                <a:solidFill>
                  <a:srgbClr val="000000"/>
                </a:solidFill>
                <a:latin typeface="Times New Roman"/>
                <a:cs typeface="Times New Roman"/>
              </a:rPr>
              <a:t>) </a:t>
            </a:r>
            <a:r>
              <a:rPr lang="en-US" sz="2400" b="1" spc="-1">
                <a:latin typeface="Times New Roman"/>
                <a:cs typeface="Times New Roman"/>
              </a:rPr>
              <a:t> - BasicDnD:104</a:t>
            </a:r>
            <a:endParaRPr lang="en-US" b="1">
              <a:cs typeface="Arial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used to plug in custom data import and export. This method is defined on </a:t>
            </a:r>
            <a:r>
              <a:rPr lang="en-US" sz="2400" spc="-1" err="1">
                <a:solidFill>
                  <a:srgbClr val="000000"/>
                </a:solidFill>
                <a:latin typeface="Times New Roman"/>
                <a:cs typeface="Times New Roman"/>
              </a:rPr>
              <a:t>JComponent</a:t>
            </a:r>
            <a:r>
              <a:rPr lang="en-US" sz="2400" spc="-1">
                <a:solidFill>
                  <a:srgbClr val="000000"/>
                </a:solidFill>
                <a:latin typeface="Times New Roman"/>
                <a:cs typeface="Times New Roman"/>
              </a:rPr>
              <a:t>, so it is inherited by every Swing component.</a:t>
            </a:r>
            <a:endParaRPr lang="en-US">
              <a:cs typeface="Arial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spc="-1">
              <a:latin typeface="Times New Roman"/>
              <a:cs typeface="Times New Roman"/>
            </a:endParaRPr>
          </a:p>
          <a:p>
            <a:pPr marL="342900" indent="-342265" algn="ctr"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endParaRPr lang="en-US" sz="2400" b="0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1713240" y="192240"/>
            <a:ext cx="8154000" cy="113184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The </a:t>
            </a:r>
            <a:r>
              <a:rPr lang="en-US" sz="3600" b="1" spc="-1" err="1">
                <a:solidFill>
                  <a:srgbClr val="FFFFFF"/>
                </a:solidFill>
                <a:latin typeface="Times New Roman"/>
              </a:rPr>
              <a:t>TransferHandler</a:t>
            </a:r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 Methods</a:t>
            </a:r>
            <a:endParaRPr lang="en-US"/>
          </a:p>
        </p:txBody>
      </p:sp>
      <p:sp>
        <p:nvSpPr>
          <p:cNvPr id="195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401DB83-6BE8-4E69-8F4E-57982B5E0C89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81485B-2958-4F13-A9DC-000006626EFA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05976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extShape 2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214EC43-7ACD-43BC-A0FB-7064BC6548BB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1717920" y="429120"/>
            <a:ext cx="8804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 algn="ctr"/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Let's see it in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Action</a:t>
            </a:r>
            <a:endParaRPr lang="en-US" b="1">
              <a:cs typeface="Arial"/>
            </a:endParaRPr>
          </a:p>
        </p:txBody>
      </p:sp>
      <p:sp>
        <p:nvSpPr>
          <p:cNvPr id="200" name="CustomShape 4"/>
          <p:cNvSpPr/>
          <p:nvPr/>
        </p:nvSpPr>
        <p:spPr>
          <a:xfrm>
            <a:off x="4637160" y="4957200"/>
            <a:ext cx="2964960" cy="210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/>
          <a:lstStyle/>
          <a:p>
            <a:pPr>
              <a:lnSpc>
                <a:spcPct val="100000"/>
              </a:lnSpc>
            </a:pPr>
            <a:endParaRPr lang="en-US" sz="6600" b="0" strike="noStrike" spc="-1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56414E-1415-44BD-9897-D4682083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16855"/>
            <a:ext cx="9993086" cy="47685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585FD6-A386-4E3B-8955-21B4A3E7D6F7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1728720" y="1278103"/>
            <a:ext cx="8557920" cy="4924954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marL="457835" lvl="1" algn="ctr">
              <a:spcBef>
                <a:spcPts val="479"/>
              </a:spcBef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getSourceActions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JComponent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) 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ts val="479"/>
              </a:spcBef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</a:rPr>
              <a:t>This method is used to query what actions are supported by the source component, such as COPY, MOVE, or LINK,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in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any combination. 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createTransferable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JComponent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) </a:t>
            </a:r>
            <a:endParaRPr lang="en-US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ts val="479"/>
              </a:spcBef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</a:rPr>
              <a:t>This method bundles up the data to be exported into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a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Transferable object in preparation for the transfer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.</a:t>
            </a:r>
            <a:endParaRPr lang="en-US">
              <a:cs typeface="Arial"/>
            </a:endParaRPr>
          </a:p>
          <a:p>
            <a:pPr algn="ctr">
              <a:spcBef>
                <a:spcPts val="479"/>
              </a:spcBef>
              <a:buClr>
                <a:srgbClr val="000000"/>
              </a:buClr>
            </a:pP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exportDone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(</a:t>
            </a:r>
            <a:r>
              <a:rPr lang="en-US" sz="2400" b="1" spc="-1" err="1">
                <a:solidFill>
                  <a:srgbClr val="000000"/>
                </a:solidFill>
                <a:latin typeface="Times New Roman"/>
              </a:rPr>
              <a:t>JComponent</a:t>
            </a:r>
            <a:r>
              <a:rPr lang="en-US" sz="2400" b="1" spc="-1">
                <a:solidFill>
                  <a:srgbClr val="000000"/>
                </a:solidFill>
                <a:latin typeface="Times New Roman"/>
              </a:rPr>
              <a:t>, Transferable, int) </a:t>
            </a:r>
            <a:endParaRPr lang="en-US" b="1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spcBef>
                <a:spcPts val="479"/>
              </a:spcBef>
              <a:buClr>
                <a:srgbClr val="000000"/>
              </a:buClr>
            </a:pPr>
            <a:r>
              <a:rPr lang="en-US" sz="2400" spc="-1">
                <a:solidFill>
                  <a:srgbClr val="000000"/>
                </a:solidFill>
                <a:latin typeface="Times New Roman"/>
              </a:rPr>
              <a:t>Invoked after the export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is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complete.</a:t>
            </a:r>
            <a:r>
              <a:rPr lang="en-US" sz="2400" spc="-1">
                <a:latin typeface="Times New Roman"/>
                <a:cs typeface="Times New Roman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When the action 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is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a MOVE</a:t>
            </a:r>
            <a:r>
              <a:rPr lang="en-US" sz="2400" b="0" strike="noStrike" spc="-1">
                <a:solidFill>
                  <a:srgbClr val="000000"/>
                </a:solidFill>
                <a:latin typeface="Times New Roman"/>
              </a:rPr>
              <a:t>,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the data needs to be removed from the source after the transfer is complete — this method</a:t>
            </a:r>
            <a:r>
              <a:rPr lang="en-US" sz="2400" spc="-1">
                <a:latin typeface="Times New Roman"/>
                <a:cs typeface="Times New Roman"/>
              </a:rPr>
              <a:t> </a:t>
            </a:r>
            <a:r>
              <a:rPr lang="en-US" sz="2400" spc="-1">
                <a:solidFill>
                  <a:srgbClr val="000000"/>
                </a:solidFill>
                <a:latin typeface="Times New Roman"/>
              </a:rPr>
              <a:t>is where any necessary cleanup occurs</a:t>
            </a:r>
            <a:endParaRPr lang="en-US">
              <a:cs typeface="Arial"/>
            </a:endParaRPr>
          </a:p>
          <a:p>
            <a:pPr marL="742950" lvl="1" indent="-285115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endParaRPr lang="en-US" sz="2400" b="1" i="1" strike="noStrike" spc="-1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1860120" y="215280"/>
            <a:ext cx="7543440" cy="10663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r>
              <a:rPr lang="en-US" sz="3600" b="1" spc="-1">
                <a:solidFill>
                  <a:srgbClr val="FFFFFF"/>
                </a:solidFill>
                <a:latin typeface="Times New Roman"/>
              </a:rPr>
              <a:t>The </a:t>
            </a:r>
            <a:r>
              <a:rPr lang="en-US" sz="3600" b="1" spc="-1" err="1">
                <a:solidFill>
                  <a:srgbClr val="FFFFFF"/>
                </a:solidFill>
                <a:latin typeface="Times New Roman"/>
                <a:cs typeface="Times New Roman"/>
              </a:rPr>
              <a:t>TransferHandler</a:t>
            </a:r>
            <a:r>
              <a:rPr lang="en-US" sz="3600" b="1" spc="-1">
                <a:solidFill>
                  <a:srgbClr val="FFFFFF"/>
                </a:solidFill>
                <a:latin typeface="Times New Roman"/>
                <a:cs typeface="Times New Roman"/>
              </a:rPr>
              <a:t> methods for exporting data</a:t>
            </a:r>
            <a:endParaRPr lang="en-US"/>
          </a:p>
        </p:txBody>
      </p:sp>
      <p:sp>
        <p:nvSpPr>
          <p:cNvPr id="204" name="TextShape 4"/>
          <p:cNvSpPr txBox="1"/>
          <p:nvPr/>
        </p:nvSpPr>
        <p:spPr>
          <a:xfrm>
            <a:off x="9855360" y="6324480"/>
            <a:ext cx="18284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F9F0C16-DBD2-4251-B32D-16AD33CD9BC7}" type="slidenum">
              <a:rPr lang="en-US" sz="1200" b="1" strike="noStrike" spc="-1">
                <a:solidFill>
                  <a:srgbClr val="FFFFFF"/>
                </a:solidFill>
                <a:latin typeface="Times New Roman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12577D-0B40-4769-8289-051F9D33893E}"/>
              </a:ext>
            </a:extLst>
          </p:cNvPr>
          <p:cNvSpPr txBox="1"/>
          <p:nvPr/>
        </p:nvSpPr>
        <p:spPr>
          <a:xfrm>
            <a:off x="-185057" y="6411686"/>
            <a:ext cx="2743200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solidFill>
                  <a:srgbClr val="FFFFFF"/>
                </a:solidFill>
              </a:rPr>
              <a:t>Michele</a:t>
            </a:r>
            <a:r>
              <a:rPr lang="en-US" sz="1400">
                <a:solidFill>
                  <a:srgbClr val="FFFFFF"/>
                </a:solidFill>
                <a:cs typeface="Arial"/>
              </a:rPr>
              <a:t> </a:t>
            </a:r>
            <a:r>
              <a:rPr lang="en-US" sz="1400" err="1">
                <a:solidFill>
                  <a:srgbClr val="FFFFFF"/>
                </a:solidFill>
                <a:cs typeface="Arial"/>
              </a:rPr>
              <a:t>Fattoruso</a:t>
            </a:r>
            <a:endParaRPr lang="en-US" sz="1400">
              <a:solidFill>
                <a:srgbClr val="FFFFFF"/>
              </a:solidFill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5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Presentation Title</dc:title>
  <dc:creator>Geoffrey Decker</dc:creator>
  <cp:revision>12</cp:revision>
  <dcterms:modified xsi:type="dcterms:W3CDTF">2018-08-07T02:20:48Z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4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37</vt:i4>
  </property>
</Properties>
</file>